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56" r:id="rId2"/>
    <p:sldId id="257" r:id="rId3"/>
    <p:sldId id="258" r:id="rId4"/>
    <p:sldId id="259" r:id="rId5"/>
    <p:sldId id="260" r:id="rId6"/>
    <p:sldId id="261" r:id="rId7"/>
    <p:sldId id="262" r:id="rId8"/>
  </p:sldIdLst>
  <p:sldSz cx="6858000" cy="9144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5" autoAdjust="0"/>
    <p:restoredTop sz="94622" autoAdjust="0"/>
  </p:normalViewPr>
  <p:slideViewPr>
    <p:cSldViewPr>
      <p:cViewPr varScale="1">
        <p:scale>
          <a:sx n="83" d="100"/>
          <a:sy n="83" d="100"/>
        </p:scale>
        <p:origin x="-3168"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FB0899-BA5F-4188-A531-79231A82C1EA}" type="datetimeFigureOut">
              <a:rPr lang="de-DE" smtClean="0"/>
              <a:t>05.11.2016</a:t>
            </a:fld>
            <a:endParaRPr lang="de-DE"/>
          </a:p>
        </p:txBody>
      </p:sp>
      <p:sp>
        <p:nvSpPr>
          <p:cNvPr id="4" name="Folienbildplatzhalt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E9E0A2-41EF-47D5-A3DC-D9740DA1ABA7}" type="slidenum">
              <a:rPr lang="de-DE" smtClean="0"/>
              <a:t>‹Nr.›</a:t>
            </a:fld>
            <a:endParaRPr lang="de-DE"/>
          </a:p>
        </p:txBody>
      </p:sp>
    </p:spTree>
    <p:extLst>
      <p:ext uri="{BB962C8B-B14F-4D97-AF65-F5344CB8AC3E}">
        <p14:creationId xmlns:p14="http://schemas.microsoft.com/office/powerpoint/2010/main" val="273156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EE9E0A2-41EF-47D5-A3DC-D9740DA1ABA7}" type="slidenum">
              <a:rPr lang="de-DE" smtClean="0"/>
              <a:t>2</a:t>
            </a:fld>
            <a:endParaRPr lang="de-DE"/>
          </a:p>
        </p:txBody>
      </p:sp>
    </p:spTree>
    <p:extLst>
      <p:ext uri="{BB962C8B-B14F-4D97-AF65-F5344CB8AC3E}">
        <p14:creationId xmlns:p14="http://schemas.microsoft.com/office/powerpoint/2010/main" val="14604405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6858000" cy="9144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3C6469A-2C1F-4E6B-9190-425EA1B57902}" type="datetimeFigureOut">
              <a:rPr lang="de-DE" smtClean="0"/>
              <a:t>05.11.2016</a:t>
            </a:fld>
            <a:endParaRPr lang="de-DE"/>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de-DE"/>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7DD6856-6DB3-4103-B372-D3F1E0C00D88}" type="slidenum">
              <a:rPr lang="de-DE" smtClean="0"/>
              <a:t>‹Nr.›</a:t>
            </a:fld>
            <a:endParaRPr lang="de-DE"/>
          </a:p>
        </p:txBody>
      </p:sp>
      <p:grpSp>
        <p:nvGrpSpPr>
          <p:cNvPr id="8" name="Group 7"/>
          <p:cNvGrpSpPr/>
          <p:nvPr/>
        </p:nvGrpSpPr>
        <p:grpSpPr>
          <a:xfrm>
            <a:off x="895575" y="3850041"/>
            <a:ext cx="5084333" cy="923330"/>
            <a:chOff x="1172584" y="1381459"/>
            <a:chExt cx="6779110" cy="692497"/>
          </a:xfrm>
          <a:effectLst>
            <a:outerShdw blurRad="38100" dist="12700" dir="16200000" rotWithShape="0">
              <a:prstClr val="black">
                <a:alpha val="30000"/>
              </a:prstClr>
            </a:outerShdw>
          </a:effectLst>
        </p:grpSpPr>
        <p:sp>
          <p:nvSpPr>
            <p:cNvPr id="9" name="TextBox 8"/>
            <p:cNvSpPr txBox="1"/>
            <p:nvPr/>
          </p:nvSpPr>
          <p:spPr>
            <a:xfrm>
              <a:off x="4147073" y="1381459"/>
              <a:ext cx="1169551" cy="692497"/>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887506" y="1850316"/>
            <a:ext cx="5082989" cy="2309309"/>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028700" y="5023816"/>
            <a:ext cx="4800600" cy="23368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nchor="ct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3C6469A-2C1F-4E6B-9190-425EA1B57902}" type="datetimeFigureOut">
              <a:rPr lang="de-DE" smtClean="0"/>
              <a:t>05.11.2016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7DD6856-6DB3-4103-B372-D3F1E0C00D88}" type="slidenum">
              <a:rPr lang="de-DE" smtClean="0"/>
              <a:t>‹Nr.›</a:t>
            </a:fld>
            <a:endParaRPr lang="de-DE"/>
          </a:p>
        </p:txBody>
      </p:sp>
      <p:grpSp>
        <p:nvGrpSpPr>
          <p:cNvPr id="11" name="Group 10"/>
          <p:cNvGrpSpPr/>
          <p:nvPr/>
        </p:nvGrpSpPr>
        <p:grpSpPr>
          <a:xfrm>
            <a:off x="879438" y="1856290"/>
            <a:ext cx="5084333" cy="923330"/>
            <a:chOff x="1172584" y="1381459"/>
            <a:chExt cx="6779110" cy="692497"/>
          </a:xfrm>
        </p:grpSpPr>
        <p:sp>
          <p:nvSpPr>
            <p:cNvPr id="15" name="TextBox 14"/>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74920" y="745865"/>
            <a:ext cx="1258645" cy="7422353"/>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516366" y="1133139"/>
            <a:ext cx="4130938" cy="669842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3C6469A-2C1F-4E6B-9190-425EA1B57902}" type="datetimeFigureOut">
              <a:rPr lang="de-DE" smtClean="0"/>
              <a:t>05.11.2016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7DD6856-6DB3-4103-B372-D3F1E0C00D88}" type="slidenum">
              <a:rPr lang="de-DE" smtClean="0"/>
              <a:t>‹Nr.›</a:t>
            </a:fld>
            <a:endParaRPr lang="de-DE"/>
          </a:p>
        </p:txBody>
      </p:sp>
      <p:grpSp>
        <p:nvGrpSpPr>
          <p:cNvPr id="11" name="Group 10"/>
          <p:cNvGrpSpPr/>
          <p:nvPr/>
        </p:nvGrpSpPr>
        <p:grpSpPr>
          <a:xfrm rot="5400000">
            <a:off x="1333410" y="3994986"/>
            <a:ext cx="7306872" cy="923330"/>
            <a:chOff x="1815339" y="1227570"/>
            <a:chExt cx="5480154" cy="1231106"/>
          </a:xfrm>
        </p:grpSpPr>
        <p:sp>
          <p:nvSpPr>
            <p:cNvPr id="12" name="TextBox 11"/>
            <p:cNvSpPr txBox="1"/>
            <p:nvPr/>
          </p:nvSpPr>
          <p:spPr>
            <a:xfrm>
              <a:off x="4256718" y="1227570"/>
              <a:ext cx="657872"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3C6469A-2C1F-4E6B-9190-425EA1B57902}" type="datetimeFigureOut">
              <a:rPr lang="de-DE" smtClean="0"/>
              <a:t>05.11.2016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7DD6856-6DB3-4103-B372-D3F1E0C00D88}" type="slidenum">
              <a:rPr lang="de-DE" smtClean="0"/>
              <a:t>‹Nr.›</a:t>
            </a:fld>
            <a:endParaRPr lang="de-DE"/>
          </a:p>
        </p:txBody>
      </p:sp>
      <p:sp>
        <p:nvSpPr>
          <p:cNvPr id="11" name="Title 10"/>
          <p:cNvSpPr>
            <a:spLocks noGrp="1"/>
          </p:cNvSpPr>
          <p:nvPr>
            <p:ph type="title"/>
          </p:nvPr>
        </p:nvSpPr>
        <p:spPr/>
        <p:txBody>
          <a:bodyPr/>
          <a:lstStyle/>
          <a:p>
            <a:r>
              <a:rPr lang="de-DE" smtClean="0"/>
              <a:t>Titelmasterformat durch Klicken bearbeiten</a:t>
            </a:r>
            <a:endParaRPr lang="en-US"/>
          </a:p>
        </p:txBody>
      </p:sp>
      <p:grpSp>
        <p:nvGrpSpPr>
          <p:cNvPr id="12" name="Group 11"/>
          <p:cNvGrpSpPr/>
          <p:nvPr/>
        </p:nvGrpSpPr>
        <p:grpSpPr>
          <a:xfrm>
            <a:off x="879438" y="1856290"/>
            <a:ext cx="5084333" cy="923330"/>
            <a:chOff x="1172584" y="1381459"/>
            <a:chExt cx="6779110" cy="692497"/>
          </a:xfrm>
        </p:grpSpPr>
        <p:sp>
          <p:nvSpPr>
            <p:cNvPr id="13" name="TextBox 12"/>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6858000" cy="9144000"/>
          </a:xfrm>
          <a:prstGeom prst="rect">
            <a:avLst/>
          </a:prstGeom>
        </p:spPr>
      </p:pic>
      <p:grpSp>
        <p:nvGrpSpPr>
          <p:cNvPr id="7" name="Group 7"/>
          <p:cNvGrpSpPr/>
          <p:nvPr/>
        </p:nvGrpSpPr>
        <p:grpSpPr>
          <a:xfrm>
            <a:off x="879438" y="3850106"/>
            <a:ext cx="5084333" cy="923330"/>
            <a:chOff x="1172584" y="1381459"/>
            <a:chExt cx="6779110" cy="692497"/>
          </a:xfrm>
        </p:grpSpPr>
        <p:sp>
          <p:nvSpPr>
            <p:cNvPr id="9" name="TextBox 8"/>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517530" y="1606476"/>
            <a:ext cx="5816035" cy="2547621"/>
          </a:xfrm>
        </p:spPr>
        <p:txBody>
          <a:bodyPr anchor="b"/>
          <a:lstStyle>
            <a:lvl1pPr algn="ctr">
              <a:defRPr sz="5400" b="0" cap="none" baseline="0">
                <a:solidFill>
                  <a:schemeClr val="tx2"/>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524437" y="5023089"/>
            <a:ext cx="5801060" cy="2000249"/>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83C6469A-2C1F-4E6B-9190-425EA1B57902}" type="datetimeFigureOut">
              <a:rPr lang="de-DE" smtClean="0"/>
              <a:t>05.11.2016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7DD6856-6DB3-4103-B372-D3F1E0C00D88}"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C6469A-2C1F-4E6B-9190-425EA1B57902}" type="datetimeFigureOut">
              <a:rPr lang="de-DE" smtClean="0"/>
              <a:t>05.11.2016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7DD6856-6DB3-4103-B372-D3F1E0C00D88}" type="slidenum">
              <a:rPr lang="de-DE" smtClean="0"/>
              <a:t>‹Nr.›</a:t>
            </a:fld>
            <a:endParaRPr lang="de-DE"/>
          </a:p>
        </p:txBody>
      </p:sp>
      <p:sp>
        <p:nvSpPr>
          <p:cNvPr id="12" name="Title 11"/>
          <p:cNvSpPr>
            <a:spLocks noGrp="1"/>
          </p:cNvSpPr>
          <p:nvPr>
            <p:ph type="title"/>
          </p:nvPr>
        </p:nvSpPr>
        <p:spPr/>
        <p:txBody>
          <a:bodyPr/>
          <a:lstStyle>
            <a:lvl1pPr>
              <a:defRPr>
                <a:solidFill>
                  <a:schemeClr val="tx2"/>
                </a:solidFill>
              </a:defRPr>
            </a:lvl1pPr>
          </a:lstStyle>
          <a:p>
            <a:r>
              <a:rPr lang="de-DE" smtClean="0"/>
              <a:t>Titelmasterformat durch Klicken bearbeiten</a:t>
            </a:r>
            <a:endParaRPr lang="en-US" dirty="0"/>
          </a:p>
        </p:txBody>
      </p:sp>
      <p:grpSp>
        <p:nvGrpSpPr>
          <p:cNvPr id="13" name="Group 12"/>
          <p:cNvGrpSpPr/>
          <p:nvPr/>
        </p:nvGrpSpPr>
        <p:grpSpPr>
          <a:xfrm>
            <a:off x="879438" y="1856290"/>
            <a:ext cx="5084333" cy="923330"/>
            <a:chOff x="1172584" y="1381459"/>
            <a:chExt cx="6779110" cy="692497"/>
          </a:xfrm>
        </p:grpSpPr>
        <p:sp>
          <p:nvSpPr>
            <p:cNvPr id="14" name="TextBox 13"/>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514350" y="2987040"/>
            <a:ext cx="2852928" cy="516940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0" name="Content Placeholder 9"/>
          <p:cNvSpPr>
            <a:spLocks noGrp="1"/>
          </p:cNvSpPr>
          <p:nvPr>
            <p:ph sz="quarter" idx="14"/>
          </p:nvPr>
        </p:nvSpPr>
        <p:spPr>
          <a:xfrm>
            <a:off x="3483863" y="2987040"/>
            <a:ext cx="2852928" cy="516940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788670" y="2987040"/>
            <a:ext cx="2581835" cy="877824"/>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516366" y="3930127"/>
            <a:ext cx="2852928" cy="42306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751730" y="2987040"/>
            <a:ext cx="2585466" cy="877824"/>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3483770" y="3925824"/>
            <a:ext cx="2849796" cy="42306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83C6469A-2C1F-4E6B-9190-425EA1B57902}" type="datetimeFigureOut">
              <a:rPr lang="de-DE" smtClean="0"/>
              <a:t>05.11.2016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7DD6856-6DB3-4103-B372-D3F1E0C00D88}" type="slidenum">
              <a:rPr lang="de-DE" smtClean="0"/>
              <a:t>‹Nr.›</a:t>
            </a:fld>
            <a:endParaRPr lang="de-DE"/>
          </a:p>
        </p:txBody>
      </p:sp>
      <p:grpSp>
        <p:nvGrpSpPr>
          <p:cNvPr id="14" name="Group 13"/>
          <p:cNvGrpSpPr/>
          <p:nvPr/>
        </p:nvGrpSpPr>
        <p:grpSpPr>
          <a:xfrm>
            <a:off x="879438" y="1856290"/>
            <a:ext cx="5084333" cy="923330"/>
            <a:chOff x="1172584" y="1381459"/>
            <a:chExt cx="6779110" cy="692497"/>
          </a:xfrm>
        </p:grpSpPr>
        <p:sp>
          <p:nvSpPr>
            <p:cNvPr id="16" name="TextBox 15"/>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83C6469A-2C1F-4E6B-9190-425EA1B57902}" type="datetimeFigureOut">
              <a:rPr lang="de-DE" smtClean="0"/>
              <a:t>05.11.2016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7DD6856-6DB3-4103-B372-D3F1E0C00D88}" type="slidenum">
              <a:rPr lang="de-DE" smtClean="0"/>
              <a:t>‹Nr.›</a:t>
            </a:fld>
            <a:endParaRPr lang="de-DE"/>
          </a:p>
        </p:txBody>
      </p:sp>
      <p:grpSp>
        <p:nvGrpSpPr>
          <p:cNvPr id="10" name="Group 9"/>
          <p:cNvGrpSpPr/>
          <p:nvPr/>
        </p:nvGrpSpPr>
        <p:grpSpPr>
          <a:xfrm>
            <a:off x="879438" y="1856290"/>
            <a:ext cx="5084333" cy="923330"/>
            <a:chOff x="1172584" y="1381459"/>
            <a:chExt cx="6779110" cy="692497"/>
          </a:xfrm>
        </p:grpSpPr>
        <p:sp>
          <p:nvSpPr>
            <p:cNvPr id="14" name="TextBox 13"/>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6469A-2C1F-4E6B-9190-425EA1B57902}" type="datetimeFigureOut">
              <a:rPr lang="de-DE" smtClean="0"/>
              <a:t>05.11.2016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7DD6856-6DB3-4103-B372-D3F1E0C00D88}"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775935" y="2237594"/>
            <a:ext cx="2566862" cy="2515895"/>
          </a:xfrm>
        </p:spPr>
        <p:txBody>
          <a:bodyPr anchor="b"/>
          <a:lstStyle>
            <a:lvl1pPr algn="l">
              <a:defRPr sz="2800" b="0"/>
            </a:lvl1pPr>
          </a:lstStyle>
          <a:p>
            <a:r>
              <a:rPr lang="de-DE" smtClean="0"/>
              <a:t>Titelmasterformat durch Klicken bearbeiten</a:t>
            </a:r>
            <a:endParaRPr lang="en-US"/>
          </a:p>
        </p:txBody>
      </p:sp>
      <p:sp>
        <p:nvSpPr>
          <p:cNvPr id="3" name="Content Placeholder 2"/>
          <p:cNvSpPr>
            <a:spLocks noGrp="1"/>
          </p:cNvSpPr>
          <p:nvPr>
            <p:ph idx="1"/>
          </p:nvPr>
        </p:nvSpPr>
        <p:spPr>
          <a:xfrm>
            <a:off x="519001" y="745865"/>
            <a:ext cx="3087500" cy="7422353"/>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3775935" y="4805084"/>
            <a:ext cx="2558794" cy="3356385"/>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83C6469A-2C1F-4E6B-9190-425EA1B57902}" type="datetimeFigureOut">
              <a:rPr lang="de-DE" smtClean="0"/>
              <a:t>05.11.2016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7DD6856-6DB3-4103-B372-D3F1E0C00D88}"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08299" y="6225091"/>
            <a:ext cx="5825266" cy="859639"/>
          </a:xfrm>
        </p:spPr>
        <p:txBody>
          <a:bodyPr anchor="b"/>
          <a:lstStyle>
            <a:lvl1pPr algn="ctr">
              <a:defRPr sz="2800" b="0"/>
            </a:lvl1pPr>
          </a:lstStyle>
          <a:p>
            <a:r>
              <a:rPr lang="de-DE" smtClean="0"/>
              <a:t>Titelmasterformat durch Klicken bearbeiten</a:t>
            </a:r>
            <a:endParaRPr lang="en-US"/>
          </a:p>
        </p:txBody>
      </p:sp>
      <p:sp>
        <p:nvSpPr>
          <p:cNvPr id="3" name="Picture Placeholder 2"/>
          <p:cNvSpPr>
            <a:spLocks noGrp="1"/>
          </p:cNvSpPr>
          <p:nvPr>
            <p:ph type="pic" idx="1"/>
          </p:nvPr>
        </p:nvSpPr>
        <p:spPr>
          <a:xfrm rot="240000">
            <a:off x="1637844" y="889287"/>
            <a:ext cx="3579117" cy="4797355"/>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516367" y="7099075"/>
            <a:ext cx="5817198" cy="1073149"/>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83C6469A-2C1F-4E6B-9190-425EA1B57902}" type="datetimeFigureOut">
              <a:rPr lang="de-DE" smtClean="0"/>
              <a:t>05.11.2016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7DD6856-6DB3-4103-B372-D3F1E0C00D88}"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16368" y="760208"/>
            <a:ext cx="5817197" cy="1405667"/>
          </a:xfrm>
          <a:prstGeom prst="rect">
            <a:avLst/>
          </a:prstGeom>
        </p:spPr>
        <p:txBody>
          <a:bodyPr vert="horz" lIns="91440" tIns="45720" rIns="91440" bIns="45720" rtlCol="0" anchor="ctr">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524436" y="2997797"/>
            <a:ext cx="5809129" cy="517042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270284" y="8215257"/>
            <a:ext cx="1600200" cy="486833"/>
          </a:xfrm>
          <a:prstGeom prst="rect">
            <a:avLst/>
          </a:prstGeom>
        </p:spPr>
        <p:txBody>
          <a:bodyPr vert="horz" lIns="91440" tIns="45720" rIns="91440" bIns="45720" rtlCol="0" anchor="ctr"/>
          <a:lstStyle>
            <a:lvl1pPr algn="l">
              <a:defRPr sz="1200">
                <a:solidFill>
                  <a:schemeClr val="tx2"/>
                </a:solidFill>
              </a:defRPr>
            </a:lvl1pPr>
          </a:lstStyle>
          <a:p>
            <a:fld id="{83C6469A-2C1F-4E6B-9190-425EA1B57902}" type="datetimeFigureOut">
              <a:rPr lang="de-DE" smtClean="0"/>
              <a:t>05.11.2016</a:t>
            </a:fld>
            <a:endParaRPr lang="de-DE"/>
          </a:p>
        </p:txBody>
      </p:sp>
      <p:sp>
        <p:nvSpPr>
          <p:cNvPr id="5" name="Footer Placeholder 4"/>
          <p:cNvSpPr>
            <a:spLocks noGrp="1"/>
          </p:cNvSpPr>
          <p:nvPr>
            <p:ph type="ftr" sz="quarter" idx="3"/>
          </p:nvPr>
        </p:nvSpPr>
        <p:spPr>
          <a:xfrm>
            <a:off x="2343150" y="8215257"/>
            <a:ext cx="2171700" cy="486833"/>
          </a:xfrm>
          <a:prstGeom prst="rect">
            <a:avLst/>
          </a:prstGeom>
        </p:spPr>
        <p:txBody>
          <a:bodyPr vert="horz" lIns="91440" tIns="45720" rIns="91440" bIns="45720" rtlCol="0" anchor="ctr"/>
          <a:lstStyle>
            <a:lvl1pPr algn="ctr">
              <a:defRPr sz="1200">
                <a:solidFill>
                  <a:schemeClr val="tx2"/>
                </a:solidFill>
              </a:defRPr>
            </a:lvl1pPr>
          </a:lstStyle>
          <a:p>
            <a:endParaRPr lang="de-DE"/>
          </a:p>
        </p:txBody>
      </p:sp>
      <p:sp>
        <p:nvSpPr>
          <p:cNvPr id="6" name="Slide Number Placeholder 5"/>
          <p:cNvSpPr>
            <a:spLocks noGrp="1"/>
          </p:cNvSpPr>
          <p:nvPr>
            <p:ph type="sldNum" sz="quarter" idx="4"/>
          </p:nvPr>
        </p:nvSpPr>
        <p:spPr>
          <a:xfrm>
            <a:off x="4979448" y="8215257"/>
            <a:ext cx="1600200" cy="486833"/>
          </a:xfrm>
          <a:prstGeom prst="rect">
            <a:avLst/>
          </a:prstGeom>
        </p:spPr>
        <p:txBody>
          <a:bodyPr vert="horz" lIns="91440" tIns="45720" rIns="91440" bIns="45720" rtlCol="0" anchor="ctr"/>
          <a:lstStyle>
            <a:lvl1pPr algn="r">
              <a:defRPr sz="1200">
                <a:solidFill>
                  <a:schemeClr val="tx2"/>
                </a:solidFill>
              </a:defRPr>
            </a:lvl1pPr>
          </a:lstStyle>
          <a:p>
            <a:fld id="{A7DD6856-6DB3-4103-B372-D3F1E0C00D88}"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naju-wiki.de/index.php/Baum_des_Jahr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www.naju-wiki.de/index.php/Klim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aju-wiki.de/index.php/Eiche" TargetMode="External"/><Relationship Id="rId2" Type="http://schemas.openxmlformats.org/officeDocument/2006/relationships/hyperlink" Target="http://www.naju-wiki.de/index.php/Klima" TargetMode="External"/><Relationship Id="rId1" Type="http://schemas.openxmlformats.org/officeDocument/2006/relationships/slideLayout" Target="../slideLayouts/slideLayout2.xml"/><Relationship Id="rId5" Type="http://schemas.openxmlformats.org/officeDocument/2006/relationships/hyperlink" Target="http://www.naju-wiki.de/index.php/Ahorn" TargetMode="External"/><Relationship Id="rId4" Type="http://schemas.openxmlformats.org/officeDocument/2006/relationships/hyperlink" Target="http://www.naju-wiki.de/index.php/Sommerlind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naju-wiki.de/index.php/Rotbuch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87506" y="4932040"/>
            <a:ext cx="5082989" cy="1099793"/>
          </a:xfrm>
        </p:spPr>
        <p:txBody>
          <a:bodyPr/>
          <a:lstStyle/>
          <a:p>
            <a:r>
              <a:rPr lang="de-DE" dirty="0" smtClean="0"/>
              <a:t>Die Rotbuche</a:t>
            </a:r>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0888" y="605870"/>
            <a:ext cx="2256518" cy="3240360"/>
          </a:xfrm>
          <a:prstGeom prst="rect">
            <a:avLst/>
          </a:prstGeom>
        </p:spPr>
      </p:pic>
    </p:spTree>
    <p:extLst>
      <p:ext uri="{BB962C8B-B14F-4D97-AF65-F5344CB8AC3E}">
        <p14:creationId xmlns:p14="http://schemas.microsoft.com/office/powerpoint/2010/main" val="2996080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2618" y="1187625"/>
            <a:ext cx="5268558" cy="1152128"/>
          </a:xfrm>
        </p:spPr>
        <p:txBody>
          <a:bodyPr/>
          <a:lstStyle/>
          <a:p>
            <a:r>
              <a:rPr lang="de-DE" dirty="0" smtClean="0"/>
              <a:t>Die Rotbuche</a:t>
            </a:r>
            <a:endParaRPr lang="de-DE" dirty="0"/>
          </a:p>
        </p:txBody>
      </p:sp>
      <p:sp>
        <p:nvSpPr>
          <p:cNvPr id="5" name="Textfeld 4"/>
          <p:cNvSpPr txBox="1"/>
          <p:nvPr/>
        </p:nvSpPr>
        <p:spPr>
          <a:xfrm>
            <a:off x="980728" y="6588224"/>
            <a:ext cx="4680520" cy="2308324"/>
          </a:xfrm>
          <a:prstGeom prst="rect">
            <a:avLst/>
          </a:prstGeom>
          <a:noFill/>
        </p:spPr>
        <p:txBody>
          <a:bodyPr wrap="square" rtlCol="0">
            <a:spAutoFit/>
          </a:bodyPr>
          <a:lstStyle/>
          <a:p>
            <a:r>
              <a:rPr lang="de-DE" sz="1600" dirty="0" smtClean="0"/>
              <a:t>Der </a:t>
            </a:r>
            <a:r>
              <a:rPr lang="de-DE" sz="1600" dirty="0" smtClean="0">
                <a:hlinkClick r:id="rId3" tooltip="Baum des Jahres"/>
              </a:rPr>
              <a:t>Baum des Jahres</a:t>
            </a:r>
            <a:r>
              <a:rPr lang="de-DE" sz="1600" dirty="0" smtClean="0"/>
              <a:t> 1990 gehört zur Familie der Buchengewächse (</a:t>
            </a:r>
            <a:r>
              <a:rPr lang="de-DE" sz="1600" i="1" dirty="0" err="1" smtClean="0"/>
              <a:t>Fagaceae</a:t>
            </a:r>
            <a:r>
              <a:rPr lang="de-DE" sz="1600" dirty="0" smtClean="0"/>
              <a:t>)</a:t>
            </a:r>
          </a:p>
          <a:p>
            <a:r>
              <a:rPr lang="de-DE" sz="1600" dirty="0" smtClean="0"/>
              <a:t>Kennzeichnend für die Rotbuche ist ihre hohe Schattenverträglichkeit, die nur  von </a:t>
            </a:r>
            <a:r>
              <a:rPr lang="de-DE" sz="1400" dirty="0" smtClean="0"/>
              <a:t>Tanne</a:t>
            </a:r>
            <a:r>
              <a:rPr lang="de-DE" sz="1600" dirty="0" smtClean="0"/>
              <a:t> und Eibe übertroffen wird.</a:t>
            </a:r>
          </a:p>
          <a:p>
            <a:r>
              <a:rPr lang="de-DE" sz="1600" dirty="0" smtClean="0"/>
              <a:t>Die Rotbuche gedeiht besonders gut bei mildem und gemäßigtem </a:t>
            </a:r>
            <a:r>
              <a:rPr lang="de-DE" sz="1600" dirty="0" smtClean="0">
                <a:hlinkClick r:id="rId4" tooltip="Klima"/>
              </a:rPr>
              <a:t>Klima</a:t>
            </a:r>
            <a:r>
              <a:rPr lang="de-DE" sz="1600" dirty="0" smtClean="0"/>
              <a:t>. Sie reagiert sehr empfindlich auf starke Winter- und Spätfröste, Hitze und Dürre.</a:t>
            </a:r>
          </a:p>
        </p:txBody>
      </p:sp>
      <p:pic>
        <p:nvPicPr>
          <p:cNvPr id="3" name="Grafi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2856" y="2699792"/>
            <a:ext cx="2640542" cy="3791818"/>
          </a:xfrm>
          <a:prstGeom prst="rect">
            <a:avLst/>
          </a:prstGeom>
        </p:spPr>
      </p:pic>
    </p:spTree>
    <p:extLst>
      <p:ext uri="{BB962C8B-B14F-4D97-AF65-F5344CB8AC3E}">
        <p14:creationId xmlns:p14="http://schemas.microsoft.com/office/powerpoint/2010/main" val="1446229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Die Borke der Rotbuche</a:t>
            </a:r>
            <a:endParaRPr lang="de-DE" dirty="0"/>
          </a:p>
        </p:txBody>
      </p:sp>
      <p:sp>
        <p:nvSpPr>
          <p:cNvPr id="5" name="Textfeld 4"/>
          <p:cNvSpPr txBox="1"/>
          <p:nvPr/>
        </p:nvSpPr>
        <p:spPr>
          <a:xfrm>
            <a:off x="1484784" y="6660232"/>
            <a:ext cx="4032448" cy="923330"/>
          </a:xfrm>
          <a:prstGeom prst="rect">
            <a:avLst/>
          </a:prstGeom>
          <a:noFill/>
        </p:spPr>
        <p:txBody>
          <a:bodyPr wrap="square" rtlCol="0">
            <a:spAutoFit/>
          </a:bodyPr>
          <a:lstStyle/>
          <a:p>
            <a:r>
              <a:rPr lang="de-DE" dirty="0" smtClean="0"/>
              <a:t>Die Borke ist an vielen Stellen sehr glatt , nur manchmal kommt es vor , dass manche Erhebungen auftauchen.</a:t>
            </a:r>
            <a:endParaRPr lang="de-DE" dirty="0"/>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8259" y="2691889"/>
            <a:ext cx="2365498" cy="3940919"/>
          </a:xfrm>
          <a:prstGeom prst="rect">
            <a:avLst/>
          </a:prstGeom>
        </p:spPr>
      </p:pic>
    </p:spTree>
    <p:extLst>
      <p:ext uri="{BB962C8B-B14F-4D97-AF65-F5344CB8AC3E}">
        <p14:creationId xmlns:p14="http://schemas.microsoft.com/office/powerpoint/2010/main" val="358498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Das Blatt und die Buchecker</a:t>
            </a:r>
            <a:endParaRPr lang="de-DE" dirty="0"/>
          </a:p>
        </p:txBody>
      </p:sp>
      <p:sp>
        <p:nvSpPr>
          <p:cNvPr id="5" name="Textfeld 4"/>
          <p:cNvSpPr txBox="1"/>
          <p:nvPr/>
        </p:nvSpPr>
        <p:spPr>
          <a:xfrm>
            <a:off x="908720" y="7132930"/>
            <a:ext cx="5040560" cy="1200329"/>
          </a:xfrm>
          <a:prstGeom prst="rect">
            <a:avLst/>
          </a:prstGeom>
          <a:noFill/>
        </p:spPr>
        <p:txBody>
          <a:bodyPr wrap="square" rtlCol="0">
            <a:spAutoFit/>
          </a:bodyPr>
          <a:lstStyle/>
          <a:p>
            <a:r>
              <a:rPr lang="de-DE" dirty="0" smtClean="0"/>
              <a:t>Die Blätter  haben ein dichtes  Blattnetz und eine Art V-Muster.  Die Buchecker ist beim reifen noch weich , doch im Laufe der Zeit wird sie immer härter.</a:t>
            </a:r>
            <a:endParaRPr lang="de-DE" dirty="0"/>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5685" y="2843808"/>
            <a:ext cx="2423770" cy="3960440"/>
          </a:xfrm>
          <a:prstGeom prst="rect">
            <a:avLst/>
          </a:prstGeom>
        </p:spPr>
      </p:pic>
    </p:spTree>
    <p:extLst>
      <p:ext uri="{BB962C8B-B14F-4D97-AF65-F5344CB8AC3E}">
        <p14:creationId xmlns:p14="http://schemas.microsoft.com/office/powerpoint/2010/main" val="3306204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Die Baumkrone </a:t>
            </a:r>
            <a:endParaRPr lang="de-DE" dirty="0"/>
          </a:p>
        </p:txBody>
      </p:sp>
      <p:sp>
        <p:nvSpPr>
          <p:cNvPr id="5" name="Textfeld 4"/>
          <p:cNvSpPr txBox="1"/>
          <p:nvPr/>
        </p:nvSpPr>
        <p:spPr>
          <a:xfrm>
            <a:off x="1124744" y="6228184"/>
            <a:ext cx="4752528" cy="2308324"/>
          </a:xfrm>
          <a:prstGeom prst="rect">
            <a:avLst/>
          </a:prstGeom>
          <a:noFill/>
        </p:spPr>
        <p:txBody>
          <a:bodyPr wrap="square" rtlCol="0">
            <a:spAutoFit/>
          </a:bodyPr>
          <a:lstStyle/>
          <a:p>
            <a:r>
              <a:rPr lang="de-DE" dirty="0" smtClean="0"/>
              <a:t>Die Baumkrone ist ansonsten sehr dicht und lässt nicht viel Regen durch.</a:t>
            </a:r>
          </a:p>
          <a:p>
            <a:r>
              <a:rPr lang="de-DE" dirty="0" smtClean="0"/>
              <a:t>Die Blätter erscheinen zunächst lichtgrün, sind seidig behaart und faltig. Im Sommer werden sie dunkelgrün, im Herbst gelbrot und verbleiben im abgestorbenen Zustand zum Teil bis zum nächsten Frühjahr am Baum.</a:t>
            </a:r>
            <a:endParaRPr lang="de-DE"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6347" y="2847335"/>
            <a:ext cx="2029322" cy="3380849"/>
          </a:xfrm>
          <a:prstGeom prst="rect">
            <a:avLst/>
          </a:prstGeom>
        </p:spPr>
      </p:pic>
    </p:spTree>
    <p:extLst>
      <p:ext uri="{BB962C8B-B14F-4D97-AF65-F5344CB8AC3E}">
        <p14:creationId xmlns:p14="http://schemas.microsoft.com/office/powerpoint/2010/main" val="53825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99392" y="2843808"/>
            <a:ext cx="4824536" cy="5170420"/>
          </a:xfrm>
        </p:spPr>
        <p:txBody>
          <a:bodyPr>
            <a:normAutofit fontScale="92500" lnSpcReduction="10000"/>
          </a:bodyPr>
          <a:lstStyle/>
          <a:p>
            <a:pPr lvl="3"/>
            <a:r>
              <a:rPr lang="de-DE" dirty="0"/>
              <a:t>Die Rotbuche gedeiht besonders gut bei mildem und </a:t>
            </a:r>
            <a:r>
              <a:rPr lang="de-DE" dirty="0" smtClean="0"/>
              <a:t>gemäßigtem </a:t>
            </a:r>
            <a:r>
              <a:rPr lang="de-DE" dirty="0" smtClean="0">
                <a:hlinkClick r:id="rId2" tooltip="Klima"/>
              </a:rPr>
              <a:t>Klima</a:t>
            </a:r>
            <a:r>
              <a:rPr lang="de-DE" dirty="0"/>
              <a:t>. Die Rotbuche wächst oft in sogenannten Mischbeständen mit </a:t>
            </a:r>
            <a:r>
              <a:rPr lang="de-DE" dirty="0">
                <a:hlinkClick r:id="rId3" tooltip="Eiche"/>
              </a:rPr>
              <a:t>Eiche</a:t>
            </a:r>
            <a:r>
              <a:rPr lang="de-DE" dirty="0"/>
              <a:t>, </a:t>
            </a:r>
            <a:r>
              <a:rPr lang="de-DE" dirty="0">
                <a:hlinkClick r:id="rId4" tooltip="Sommerlinde"/>
              </a:rPr>
              <a:t>Linde</a:t>
            </a:r>
            <a:r>
              <a:rPr lang="de-DE" dirty="0"/>
              <a:t> und </a:t>
            </a:r>
            <a:r>
              <a:rPr lang="de-DE" dirty="0">
                <a:hlinkClick r:id="rId5" tooltip="Ahorn"/>
              </a:rPr>
              <a:t>Ahorn</a:t>
            </a:r>
            <a:r>
              <a:rPr lang="de-DE" dirty="0"/>
              <a:t>, aber auch Nadelbäumen wie Kiefer, Fichte und Tanne. In ganz Mitteleuropa ist die Buche heimisch. Die Rotbuche ist nach der letzten Eiszeit, vor etwa 4.500 Jahren, nach Europa eingewandert. Als </a:t>
            </a:r>
            <a:r>
              <a:rPr lang="de-DE" dirty="0" err="1"/>
              <a:t>Waldbaum</a:t>
            </a:r>
            <a:r>
              <a:rPr lang="de-DE" dirty="0"/>
              <a:t> erreicht die Rotbuche eine Höhe von 20 bis 30 m, in Einzelfällen sogar über 40 m. Im Gegensatz zu manchen anderen Baumarten hält bei ihr das Wachstum bis ins hohe Alter von ungefähr 250 Jahren unvermindert an. Das Höchstalter beträgt ca. 300 Jahre. </a:t>
            </a:r>
          </a:p>
        </p:txBody>
      </p:sp>
      <p:sp>
        <p:nvSpPr>
          <p:cNvPr id="3" name="Titel 2"/>
          <p:cNvSpPr>
            <a:spLocks noGrp="1"/>
          </p:cNvSpPr>
          <p:nvPr>
            <p:ph type="title"/>
          </p:nvPr>
        </p:nvSpPr>
        <p:spPr/>
        <p:txBody>
          <a:bodyPr/>
          <a:lstStyle/>
          <a:p>
            <a:r>
              <a:rPr lang="de-DE" dirty="0" smtClean="0"/>
              <a:t>Lebensraum</a:t>
            </a:r>
            <a:endParaRPr lang="de-DE" dirty="0"/>
          </a:p>
        </p:txBody>
      </p:sp>
    </p:spTree>
    <p:extLst>
      <p:ext uri="{BB962C8B-B14F-4D97-AF65-F5344CB8AC3E}">
        <p14:creationId xmlns:p14="http://schemas.microsoft.com/office/powerpoint/2010/main" val="23900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Naturschutzjugend (NAJU) im Naturschutzbund Deutschland (NABU</a:t>
            </a:r>
            <a:r>
              <a:rPr lang="de-DE"/>
              <a:t>) </a:t>
            </a:r>
            <a:r>
              <a:rPr lang="de-DE" smtClean="0"/>
              <a:t>e.V.</a:t>
            </a:r>
            <a:endParaRPr lang="de-DE" dirty="0" smtClean="0"/>
          </a:p>
          <a:p>
            <a:pPr marL="0" indent="0">
              <a:buNone/>
            </a:pPr>
            <a:endParaRPr lang="de-DE" dirty="0"/>
          </a:p>
          <a:p>
            <a:pPr marL="0" indent="0">
              <a:buNone/>
            </a:pPr>
            <a:r>
              <a:rPr lang="de-DE" u="sng" dirty="0" smtClean="0">
                <a:hlinkClick r:id="rId2"/>
              </a:rPr>
              <a:t>http</a:t>
            </a:r>
            <a:r>
              <a:rPr lang="de-DE" u="sng" dirty="0">
                <a:hlinkClick r:id="rId2"/>
              </a:rPr>
              <a:t>://</a:t>
            </a:r>
            <a:r>
              <a:rPr lang="de-DE" u="sng" dirty="0" smtClean="0">
                <a:hlinkClick r:id="rId2"/>
              </a:rPr>
              <a:t>www.naju-wiki.de/index.php /Rotbuche</a:t>
            </a:r>
            <a:endParaRPr lang="de-DE" dirty="0"/>
          </a:p>
          <a:p>
            <a:pPr marL="0" indent="0">
              <a:buNone/>
            </a:pPr>
            <a:endParaRPr lang="de-DE" dirty="0"/>
          </a:p>
        </p:txBody>
      </p:sp>
      <p:sp>
        <p:nvSpPr>
          <p:cNvPr id="3" name="Titel 2"/>
          <p:cNvSpPr>
            <a:spLocks noGrp="1"/>
          </p:cNvSpPr>
          <p:nvPr>
            <p:ph type="title"/>
          </p:nvPr>
        </p:nvSpPr>
        <p:spPr/>
        <p:txBody>
          <a:bodyPr/>
          <a:lstStyle/>
          <a:p>
            <a:r>
              <a:rPr lang="de-DE" dirty="0"/>
              <a:t>Quellen:</a:t>
            </a:r>
            <a:br>
              <a:rPr lang="de-DE" dirty="0"/>
            </a:br>
            <a:endParaRPr lang="de-DE" dirty="0"/>
          </a:p>
        </p:txBody>
      </p:sp>
    </p:spTree>
    <p:extLst>
      <p:ext uri="{BB962C8B-B14F-4D97-AF65-F5344CB8AC3E}">
        <p14:creationId xmlns:p14="http://schemas.microsoft.com/office/powerpoint/2010/main" val="15419016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0</TotalTime>
  <Words>299</Words>
  <Application>Microsoft Office PowerPoint</Application>
  <PresentationFormat>Bildschirmpräsentation (4:3)</PresentationFormat>
  <Paragraphs>19</Paragraphs>
  <Slides>7</Slides>
  <Notes>1</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Hardcover</vt:lpstr>
      <vt:lpstr>Die Rotbuche</vt:lpstr>
      <vt:lpstr>Die Rotbuche</vt:lpstr>
      <vt:lpstr>Die Borke der Rotbuche</vt:lpstr>
      <vt:lpstr>Das Blatt und die Buchecker</vt:lpstr>
      <vt:lpstr>Die Baumkrone </vt:lpstr>
      <vt:lpstr>Lebensraum</vt:lpstr>
      <vt:lpstr>Quellen: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dc:creator>
  <cp:lastModifiedBy>Peter</cp:lastModifiedBy>
  <cp:revision>22</cp:revision>
  <cp:lastPrinted>2016-09-10T12:38:23Z</cp:lastPrinted>
  <dcterms:created xsi:type="dcterms:W3CDTF">2016-09-10T11:36:02Z</dcterms:created>
  <dcterms:modified xsi:type="dcterms:W3CDTF">2016-11-05T16:17:51Z</dcterms:modified>
</cp:coreProperties>
</file>